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eebo Light" pitchFamily="2" charset="-79"/>
      <p:regular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yhan Masoudi" initials="KM" lastIdx="1" clrIdx="0">
    <p:extLst>
      <p:ext uri="{19B8F6BF-5375-455C-9EA6-DF929625EA0E}">
        <p15:presenceInfo xmlns:p15="http://schemas.microsoft.com/office/powerpoint/2012/main" userId="036998c628feb1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6" autoAdjust="0"/>
    <p:restoredTop sz="94606" autoAdjust="0"/>
  </p:normalViewPr>
  <p:slideViewPr>
    <p:cSldViewPr snapToGrid="0" snapToObjects="1">
      <p:cViewPr varScale="1">
        <p:scale>
          <a:sx n="81" d="100"/>
          <a:sy n="81" d="100"/>
        </p:scale>
        <p:origin x="77" y="2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49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constrained-application-protocol" TargetMode="External"/><Relationship Id="rId2" Type="http://schemas.openxmlformats.org/officeDocument/2006/relationships/hyperlink" Target="https://www.geeksforgeeks.org/constrained-application-protocol-coap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ap.space/" TargetMode="External"/><Relationship Id="rId5" Type="http://schemas.openxmlformats.org/officeDocument/2006/relationships/hyperlink" Target="http://rfc-editor.org/rfc/rfc7252.html" TargetMode="External"/><Relationship Id="rId4" Type="http://schemas.openxmlformats.org/officeDocument/2006/relationships/hyperlink" Target="https://core-wg.github.io/new-block/draft-ietf-core-new-block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1"/>
          <p:cNvSpPr/>
          <p:nvPr/>
        </p:nvSpPr>
        <p:spPr>
          <a:xfrm>
            <a:off x="2573893" y="2473404"/>
            <a:ext cx="94824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0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Constrained Application Protocol(CoAP)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32955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41979"/>
            <a:ext cx="3747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Made by </a:t>
            </a:r>
            <a:r>
              <a:rPr lang="en-US" sz="24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Keyhan Masoudi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219367" y="4794468"/>
            <a:ext cx="461724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Sharif University of Technology</a:t>
            </a: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r>
              <a:rPr lang="en-US" sz="22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Dr.Amin Foshati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4126050" y="7465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 Types and Formats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1053312" y="2619157"/>
            <a:ext cx="12538911" cy="1100766"/>
          </a:xfrm>
          <a:prstGeom prst="roundRect">
            <a:avLst>
              <a:gd name="adj" fmla="val 684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056512" y="2623593"/>
            <a:ext cx="12517376" cy="108870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279869" y="2924801"/>
            <a:ext cx="1029137" cy="574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Version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991913" y="2913492"/>
            <a:ext cx="1022815" cy="28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Type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484585" y="2769939"/>
            <a:ext cx="1022815" cy="861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Token Length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977257" y="2950310"/>
            <a:ext cx="1022815" cy="287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Code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33394" y="2950310"/>
            <a:ext cx="1278853" cy="43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Message ID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060173" y="2950310"/>
            <a:ext cx="1022815" cy="574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Options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2265111" y="2950310"/>
            <a:ext cx="1029137" cy="574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Payload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53312" y="4202842"/>
            <a:ext cx="7556421" cy="200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CoAP uses four message types: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Confirmable.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Non-confirmable.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Acknowledgment.</a:t>
            </a: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Reset.</a:t>
            </a:r>
            <a:endParaRPr lang="en-US" sz="17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0C0E56-25F7-453B-AA0C-6E12D6D7F6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66" t="64261" r="15779" b="3436"/>
          <a:stretch/>
        </p:blipFill>
        <p:spPr>
          <a:xfrm>
            <a:off x="6328401" y="4200930"/>
            <a:ext cx="7263822" cy="21870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2EB635-82CF-4D57-93BD-25EFABFC5C75}"/>
              </a:ext>
            </a:extLst>
          </p:cNvPr>
          <p:cNvSpPr txBox="1"/>
          <p:nvPr/>
        </p:nvSpPr>
        <p:spPr>
          <a:xfrm>
            <a:off x="2656002" y="969722"/>
            <a:ext cx="9318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ontserrat" panose="00000500000000000000" pitchFamily="2" charset="0"/>
              </a:rPr>
              <a:t>Thanks for your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3EE0A-5891-402D-B0E5-707F6F1B07EE}"/>
              </a:ext>
            </a:extLst>
          </p:cNvPr>
          <p:cNvSpPr txBox="1"/>
          <p:nvPr/>
        </p:nvSpPr>
        <p:spPr>
          <a:xfrm>
            <a:off x="1195753" y="2839322"/>
            <a:ext cx="9318396" cy="2550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Under the guidance of </a:t>
            </a:r>
            <a:r>
              <a:rPr lang="en-US" sz="2800" dirty="0" err="1">
                <a:solidFill>
                  <a:schemeClr val="bg1"/>
                </a:solidFill>
                <a:latin typeface="Montserrat" panose="00000500000000000000" pitchFamily="2" charset="0"/>
              </a:rPr>
              <a:t>Dr.Foshati</a:t>
            </a:r>
            <a:endParaRPr lang="en-US" sz="2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Interface Circuits Design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1"/>
                </a:solidFill>
                <a:latin typeface="Montserrat" panose="00000500000000000000" pitchFamily="2" charset="0"/>
              </a:rPr>
              <a:t>Fall 2024</a:t>
            </a:r>
          </a:p>
        </p:txBody>
      </p:sp>
    </p:spTree>
    <p:extLst>
      <p:ext uri="{BB962C8B-B14F-4D97-AF65-F5344CB8AC3E}">
        <p14:creationId xmlns:p14="http://schemas.microsoft.com/office/powerpoint/2010/main" val="2176684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445B5-70A9-4917-8641-8D00CBD26367}"/>
              </a:ext>
            </a:extLst>
          </p:cNvPr>
          <p:cNvSpPr txBox="1"/>
          <p:nvPr/>
        </p:nvSpPr>
        <p:spPr>
          <a:xfrm>
            <a:off x="846056" y="668064"/>
            <a:ext cx="9318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ontserrat" panose="00000500000000000000" pitchFamily="2" charset="0"/>
              </a:rPr>
              <a:t>Reference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A9EE2-A271-45CF-982F-28708E0377D4}"/>
              </a:ext>
            </a:extLst>
          </p:cNvPr>
          <p:cNvSpPr txBox="1"/>
          <p:nvPr/>
        </p:nvSpPr>
        <p:spPr>
          <a:xfrm>
            <a:off x="846056" y="2120026"/>
            <a:ext cx="9318396" cy="3079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hlinkClick r:id="rId2"/>
              </a:rPr>
              <a:t>https://www.geeksforgeeks.org/constrained-application-protocol-coap/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hlinkClick r:id="rId3"/>
              </a:rPr>
              <a:t>https://devopedia.org/constrained-application-protocol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hlinkClick r:id="rId4"/>
              </a:rPr>
              <a:t>https://core-wg.github.io/new-block/draft-ietf-core-new-block.html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hlinkClick r:id="rId5"/>
              </a:rPr>
              <a:t>http://rfc-editor.org/rfc/rfc7252.html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0"/>
                <a:hlinkClick r:id="rId6"/>
              </a:rPr>
              <a:t>https://coap.space/\</a:t>
            </a:r>
            <a:endParaRPr lang="en-US" sz="20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685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28" y="0"/>
            <a:ext cx="7432372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028" y="2059423"/>
            <a:ext cx="7148766" cy="435482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CoAP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732014"/>
            <a:ext cx="57276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Constrained Application Protocol (CoAP) is a lightweight web transfer protocol designed for constrained devices and networks. It is optimized for applications in the Internet of Things (IoT), ensuring low power consumption and efficient bandwidth usage.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1602"/>
            <a:ext cx="88137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Purpose of Development CoAP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CoAP?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9850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Efficient communication in low-bandwidth, high-latency networks.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03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resource consumption for constrained devices.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Easy integration with web technologies.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6173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98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Easily adaptable to various devices across IoT applications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406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Send information to multiple devices simultaneously.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000" y="-16192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4"/>
          <a:srcRect l="-58"/>
          <a:stretch/>
        </p:blipFill>
        <p:spPr>
          <a:xfrm>
            <a:off x="7398630" y="1322070"/>
            <a:ext cx="7315200" cy="54893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43345"/>
            <a:ext cx="57276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Applicatioin</a:t>
            </a: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Layer Connections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89" y="3502224"/>
            <a:ext cx="5727621" cy="3426896"/>
          </a:xfrm>
          <a:prstGeom prst="roundRect">
            <a:avLst>
              <a:gd name="adj" fmla="val 447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7" name="Text 3"/>
          <p:cNvSpPr/>
          <p:nvPr/>
        </p:nvSpPr>
        <p:spPr>
          <a:xfrm>
            <a:off x="1028224" y="3496468"/>
            <a:ext cx="5258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Optimized RESTful architecture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Supports block-wise transfer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028222" y="4305538"/>
            <a:ext cx="5258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Supports optional secure communication through DTLS.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Supports resource discovery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cs typeface="Heebo Light" pitchFamily="34" charset="-120"/>
              </a:rPr>
              <a:t>Caching repeated data</a:t>
            </a:r>
          </a:p>
          <a:p>
            <a:pPr marL="342900" indent="-342900">
              <a:lnSpc>
                <a:spcPts val="285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8B0AE1-8797-4B55-ACEC-670F2FF28F7C}"/>
              </a:ext>
            </a:extLst>
          </p:cNvPr>
          <p:cNvSpPr/>
          <p:nvPr/>
        </p:nvSpPr>
        <p:spPr>
          <a:xfrm>
            <a:off x="7487920" y="3322274"/>
            <a:ext cx="995680" cy="1585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5CAFE3-FFCF-421F-9EE0-74F1603D3071}"/>
              </a:ext>
            </a:extLst>
          </p:cNvPr>
          <p:cNvSpPr/>
          <p:nvPr/>
        </p:nvSpPr>
        <p:spPr>
          <a:xfrm>
            <a:off x="8514081" y="3677920"/>
            <a:ext cx="45719" cy="111760"/>
          </a:xfrm>
          <a:prstGeom prst="rect">
            <a:avLst/>
          </a:prstGeom>
          <a:solidFill>
            <a:srgbClr val="F69647"/>
          </a:solidFill>
          <a:ln>
            <a:solidFill>
              <a:srgbClr val="F696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27802" y="12982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Type and Encoding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27802" y="33111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21516" y="3396177"/>
            <a:ext cx="12287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4918" y="33111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Serial Communication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4918" y="41559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CoAP messages are transmitted serially.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19479" y="33111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7951" y="3396177"/>
            <a:ext cx="19323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56595" y="33111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56595" y="38015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Compact binary format to minimize overhead.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27802" y="53636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86988" y="5448696"/>
            <a:ext cx="19192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4918" y="5363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Signal Production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4918" y="58541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Utilizes UDP packets for asynchronous, low-latency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63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Device Connectivity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5496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48752"/>
            <a:ext cx="3269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Multi-Device Capability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39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Allows multiple devices to communicate with a single server.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5348"/>
            <a:ext cx="691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Addressing and Routing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997756"/>
            <a:ext cx="3228022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3238" y="3822383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895261" y="3655457"/>
            <a:ext cx="1968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IP Addressing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To identify and communicate with devices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Supports unicast (1-to-1 and 1-to-many)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24281"/>
            <a:ext cx="6456164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3830" y="5332452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09272" y="4951095"/>
            <a:ext cx="29397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Routing Features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509272" y="5441513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anose="00000500000000000000" pitchFamily="2" charset="0"/>
                <a:ea typeface="Heebo Light" pitchFamily="34" charset="-122"/>
                <a:cs typeface="Heebo Light" pitchFamily="34" charset="-120"/>
              </a:rPr>
              <a:t>Routing is managed by underlying network protocols (e.g., RPL).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807"/>
            <a:ext cx="6892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Flow Management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56333"/>
            <a:ext cx="2295774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483053"/>
            <a:ext cx="10239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323998" y="2310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337853" y="2801250"/>
            <a:ext cx="40222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Managed by message acknowledgment.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202440" y="3468466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5062407"/>
            <a:ext cx="4817301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5719758"/>
            <a:ext cx="16097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</a:rPr>
              <a:t>3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845525" y="5155064"/>
            <a:ext cx="3927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Retransmission Mechanism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845525" y="5645482"/>
            <a:ext cx="45112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Ensures data reliability in case of packet loss.</a:t>
            </a:r>
            <a:endParaRPr lang="en-US" sz="2000" dirty="0"/>
          </a:p>
        </p:txBody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FBAA46F9-6351-4CFC-A9D5-BE77F7AD08F1}"/>
              </a:ext>
            </a:extLst>
          </p:cNvPr>
          <p:cNvSpPr/>
          <p:nvPr/>
        </p:nvSpPr>
        <p:spPr>
          <a:xfrm>
            <a:off x="793789" y="3559370"/>
            <a:ext cx="3445701" cy="1306949"/>
          </a:xfrm>
          <a:prstGeom prst="roundRect">
            <a:avLst>
              <a:gd name="adj" fmla="val 728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US" sz="22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720DA3-A62D-4ADC-ABC6-62E6A8544024}"/>
              </a:ext>
            </a:extLst>
          </p:cNvPr>
          <p:cNvSpPr txBox="1"/>
          <p:nvPr/>
        </p:nvSpPr>
        <p:spPr>
          <a:xfrm>
            <a:off x="901482" y="3997400"/>
            <a:ext cx="3449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6D2E34-3D59-4046-9CE3-5BE85BAC5044}"/>
              </a:ext>
            </a:extLst>
          </p:cNvPr>
          <p:cNvSpPr txBox="1"/>
          <p:nvPr/>
        </p:nvSpPr>
        <p:spPr>
          <a:xfrm>
            <a:off x="4347183" y="3685930"/>
            <a:ext cx="7550726" cy="795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Message Deduplication</a:t>
            </a:r>
          </a:p>
          <a:p>
            <a:pPr marL="342900" indent="-342900" algn="l">
              <a:lnSpc>
                <a:spcPts val="275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</a:rPr>
              <a:t>Ignore duplicate messages</a:t>
            </a:r>
            <a:endParaRPr lang="en-US" sz="2000" dirty="0"/>
          </a:p>
        </p:txBody>
      </p:sp>
      <p:sp>
        <p:nvSpPr>
          <p:cNvPr id="18" name="Shape 5">
            <a:extLst>
              <a:ext uri="{FF2B5EF4-FFF2-40B4-BE49-F238E27FC236}">
                <a16:creationId xmlns:a16="http://schemas.microsoft.com/office/drawing/2014/main" id="{19A90057-8DF7-47A6-89AF-E90383459A19}"/>
              </a:ext>
            </a:extLst>
          </p:cNvPr>
          <p:cNvSpPr/>
          <p:nvPr/>
        </p:nvSpPr>
        <p:spPr>
          <a:xfrm flipV="1">
            <a:off x="4347183" y="4926319"/>
            <a:ext cx="8410737" cy="18288"/>
          </a:xfrm>
          <a:prstGeom prst="roundRect">
            <a:avLst>
              <a:gd name="adj" fmla="val 625116"/>
            </a:avLst>
          </a:prstGeom>
          <a:solidFill>
            <a:srgbClr val="4A2C85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75525" y="8541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107" y="2080826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010465" y="311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Link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75525" y="3595614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Integrity is maintained through UDP checksums.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572338" y="2080826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958815" y="311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Layers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009703" y="3642129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Application-level errors are identified through response codes(e.g,4.04).</a:t>
            </a:r>
            <a:endParaRPr lang="en-US" sz="1750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BF8CD165-0E56-40A4-994F-3B2FFE3136B8}"/>
              </a:ext>
            </a:extLst>
          </p:cNvPr>
          <p:cNvSpPr/>
          <p:nvPr/>
        </p:nvSpPr>
        <p:spPr>
          <a:xfrm>
            <a:off x="875525" y="5005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Correction</a:t>
            </a:r>
            <a:endParaRPr lang="en-US" sz="4450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2F1CF52-EF3C-4E07-9935-300994E51D76}"/>
              </a:ext>
            </a:extLst>
          </p:cNvPr>
          <p:cNvSpPr/>
          <p:nvPr/>
        </p:nvSpPr>
        <p:spPr>
          <a:xfrm>
            <a:off x="875525" y="60545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CoAP primarily focuses on error detection and retransmission rather than complex error correction techniques.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392</Words>
  <Application>Microsoft Office PowerPoint</Application>
  <PresentationFormat>Custom</PresentationFormat>
  <Paragraphs>91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Heebo Light</vt:lpstr>
      <vt:lpstr>Arial</vt:lpstr>
      <vt:lpstr>Calibri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Keyhan Masoudi</cp:lastModifiedBy>
  <cp:revision>16</cp:revision>
  <dcterms:created xsi:type="dcterms:W3CDTF">2025-02-02T09:22:19Z</dcterms:created>
  <dcterms:modified xsi:type="dcterms:W3CDTF">2025-02-03T19:25:37Z</dcterms:modified>
</cp:coreProperties>
</file>